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89" r:id="rId2"/>
    <p:sldId id="290" r:id="rId3"/>
    <p:sldId id="291" r:id="rId4"/>
    <p:sldId id="292" r:id="rId5"/>
    <p:sldId id="293" r:id="rId6"/>
  </p:sldIdLst>
  <p:sldSz cx="12192000" cy="6858000"/>
  <p:notesSz cx="6858000" cy="9144000"/>
  <p:defaultTextStyle>
    <a:defPPr lvl="0">
      <a:defRPr lang="ru-RU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7955"/>
    <a:srgbClr val="149AAC"/>
    <a:srgbClr val="3B8554"/>
    <a:srgbClr val="775593"/>
    <a:srgbClr val="4E998C"/>
    <a:srgbClr val="FFF2CC"/>
    <a:srgbClr val="28BEA5"/>
    <a:srgbClr val="FFFF66"/>
    <a:srgbClr val="0070C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F3B12-403D-447A-9656-D0C71C22E1F7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41F6C-E288-4C42-B1C0-1288DF1D43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16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085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450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92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41F6C-E288-4C42-B1C0-1288DF1D43B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246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1.png"/><Relationship Id="rId7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s://vk.com/studpsyhel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2" descr="C:\Users\Das-9\OneDrive\Рабочий стол\Работа\арктический форум\Новая папка\Арктический форум\smashing-freebie-dashel-icon-set\PNGs\Contrac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104" y="119070"/>
            <a:ext cx="599618" cy="792088"/>
          </a:xfrm>
          <a:prstGeom prst="rect">
            <a:avLst/>
          </a:prstGeom>
          <a:noFill/>
        </p:spPr>
      </p:pic>
      <p:sp>
        <p:nvSpPr>
          <p:cNvPr id="37" name="Прямоугольник 36"/>
          <p:cNvSpPr/>
          <p:nvPr/>
        </p:nvSpPr>
        <p:spPr>
          <a:xfrm>
            <a:off x="1057835" y="-30638"/>
            <a:ext cx="10981765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2800" b="1" dirty="0" smtClean="0">
                <a:solidFill>
                  <a:srgbClr val="28BEA5"/>
                </a:solidFill>
                <a:latin typeface="Bahnschrift Condensed" panose="020B0502040204020203" pitchFamily="34" charset="0"/>
                <a:sym typeface="Arial"/>
              </a:rPr>
              <a:t>Студенческая психологическая служба</a:t>
            </a:r>
            <a:endParaRPr lang="ru-RU" sz="2800" b="1" dirty="0" smtClean="0">
              <a:solidFill>
                <a:srgbClr val="28BEA5"/>
              </a:solidFill>
              <a:latin typeface="Bahnschrift Condensed" panose="020B0502040204020203" pitchFamily="34" charset="0"/>
              <a:sym typeface="Arial"/>
            </a:endParaRPr>
          </a:p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2000" b="1" dirty="0" smtClean="0">
                <a:solidFill>
                  <a:srgbClr val="0070C0"/>
                </a:solidFill>
                <a:latin typeface="Bahnschrift Condensed" panose="020B0502040204020203" pitchFamily="34" charset="0"/>
                <a:sym typeface="Arial"/>
              </a:rPr>
              <a:t>ДЕЙСТВУЕТ С «__1__» </a:t>
            </a:r>
            <a:r>
              <a:rPr lang="ru-RU" sz="2000" b="1" u="sng" dirty="0" smtClean="0">
                <a:solidFill>
                  <a:srgbClr val="0070C0"/>
                </a:solidFill>
                <a:latin typeface="Bahnschrift Condensed" panose="020B0502040204020203" pitchFamily="34" charset="0"/>
                <a:sym typeface="Arial"/>
              </a:rPr>
              <a:t>марта 2017 </a:t>
            </a:r>
            <a:r>
              <a:rPr lang="ru-RU" sz="2000" b="1" dirty="0" smtClean="0">
                <a:solidFill>
                  <a:srgbClr val="0070C0"/>
                </a:solidFill>
                <a:latin typeface="Bahnschrift Condensed" panose="020B0502040204020203" pitchFamily="34" charset="0"/>
                <a:sym typeface="Arial"/>
              </a:rPr>
              <a:t>ГОДА</a:t>
            </a:r>
            <a:endParaRPr lang="ru-RU" sz="2000" b="1" dirty="0">
              <a:solidFill>
                <a:srgbClr val="0070C0"/>
              </a:solidFill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946348" y="1073281"/>
            <a:ext cx="2703686" cy="7571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 cap="sq" cmpd="sng">
            <a:solidFill>
              <a:srgbClr val="0070C0">
                <a:alpha val="65000"/>
              </a:srgbClr>
            </a:solidFill>
            <a:round/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Основные направления деятельности:</a:t>
            </a:r>
            <a:endParaRPr lang="ru-RU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168242" y="505599"/>
            <a:ext cx="645532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6931741" y="1898300"/>
            <a:ext cx="2707093" cy="421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Профилактические мероприятия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10740" y="4494495"/>
            <a:ext cx="2279976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3000" b="1" dirty="0" smtClean="0">
                <a:solidFill>
                  <a:srgbClr val="00518E"/>
                </a:solidFill>
                <a:latin typeface="Bahnschrift SemiBold Condensed" panose="020B0502040204020203" pitchFamily="34" charset="0"/>
              </a:rPr>
              <a:t>Контакты: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    </a:t>
            </a:r>
            <a:r>
              <a:rPr lang="ru-RU" sz="20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</a:rPr>
              <a:t>    </a:t>
            </a:r>
            <a:r>
              <a:rPr lang="en-US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  <a:hlinkClick r:id="rId4"/>
              </a:rPr>
              <a:t>https</a:t>
            </a:r>
            <a:r>
              <a:rPr lang="en-US" sz="1600" b="1" dirty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  <a:hlinkClick r:id="rId4"/>
              </a:rPr>
              <a:t>://</a:t>
            </a:r>
            <a:r>
              <a:rPr lang="en-US" sz="1600" b="1" dirty="0" smtClean="0">
                <a:solidFill>
                  <a:srgbClr val="0070C0"/>
                </a:solidFill>
                <a:latin typeface="Muller Narrow Light" pitchFamily="50" charset="-52"/>
                <a:ea typeface="Calibri"/>
                <a:cs typeface="Arial"/>
                <a:hlinkClick r:id="rId4"/>
              </a:rPr>
              <a:t>vk.com/studpsyhelp</a:t>
            </a:r>
            <a:endParaRPr lang="ru-RU" sz="1600" b="1" dirty="0">
              <a:solidFill>
                <a:srgbClr val="0070C0"/>
              </a:solidFill>
              <a:latin typeface="Muller Narrow Light" pitchFamily="50" charset="-52"/>
              <a:ea typeface="Calibri"/>
              <a:cs typeface="Arial"/>
            </a:endParaRPr>
          </a:p>
          <a:p>
            <a:endParaRPr lang="ru-RU" sz="1600" b="1" dirty="0" smtClean="0">
              <a:solidFill>
                <a:srgbClr val="0070C0"/>
              </a:solidFill>
              <a:latin typeface="Muller Narrow Light" pitchFamily="50" charset="-52"/>
              <a:ea typeface="Calibri"/>
              <a:cs typeface="Arial"/>
            </a:endParaRPr>
          </a:p>
          <a:p>
            <a:r>
              <a:rPr lang="ru-RU" sz="20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тел</a:t>
            </a:r>
            <a:r>
              <a:rPr lang="ru-RU" sz="2000" b="1" dirty="0" smtClean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. (8152)213819</a:t>
            </a:r>
          </a:p>
        </p:txBody>
      </p:sp>
      <p:pic>
        <p:nvPicPr>
          <p:cNvPr id="90" name="Рисунок 89" descr="H:\02_Управление БРиБП\21_ОТКРЫТЫЙ БЮДЖЕТ\2019\ФИНАНСОВАЯ ГРАМОТНОСТЬ\Материалы\image.jpg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471" b="48382" l="1324" r="48088">
                        <a14:foregroundMark x1="13382" y1="21324" x2="21912" y2="28676"/>
                        <a14:foregroundMark x1="27647" y1="29118" x2="37647" y2="19265"/>
                        <a14:foregroundMark x1="25147" y1="17206" x2="25147" y2="26618"/>
                        <a14:foregroundMark x1="10735" y1="17941" x2="15441" y2="24412"/>
                        <a14:foregroundMark x1="32353" y1="27794" x2="37500" y2="33088"/>
                        <a14:foregroundMark x1="37500" y1="30294" x2="40147" y2="338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37" t="1513" r="51816" b="51512"/>
          <a:stretch/>
        </p:blipFill>
        <p:spPr bwMode="auto">
          <a:xfrm>
            <a:off x="154855" y="5208001"/>
            <a:ext cx="358870" cy="35737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47" name="Прямоугольник 146"/>
          <p:cNvSpPr/>
          <p:nvPr/>
        </p:nvSpPr>
        <p:spPr>
          <a:xfrm>
            <a:off x="48115" y="2424533"/>
            <a:ext cx="2275985" cy="286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ctr">
              <a:lnSpc>
                <a:spcPct val="115000"/>
              </a:lnSpc>
              <a:spcBef>
                <a:spcPts val="900"/>
              </a:spcBef>
              <a:buClr>
                <a:srgbClr val="595959"/>
              </a:buClr>
              <a:buSzPts val="1500"/>
            </a:pP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Логотип (при наличии) </a:t>
            </a:r>
            <a:endParaRPr lang="ru-RU" sz="1200" b="1" dirty="0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-33005" y="4041065"/>
            <a:ext cx="23241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ctr">
              <a:lnSpc>
                <a:spcPct val="115000"/>
              </a:lnSpc>
              <a:spcBef>
                <a:spcPts val="900"/>
              </a:spcBef>
              <a:buClr>
                <a:srgbClr val="595959"/>
              </a:buClr>
              <a:buSzPts val="1500"/>
            </a:pP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Руководитель объединения </a:t>
            </a:r>
            <a:r>
              <a:rPr lang="ru-RU" sz="1200" b="1" dirty="0" err="1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Храпенко</a:t>
            </a: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И.Б. </a:t>
            </a:r>
            <a:endParaRPr lang="ru-RU" sz="1200" b="1" dirty="0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cxnSp>
        <p:nvCxnSpPr>
          <p:cNvPr id="151" name="Прямая соединительная линия 150"/>
          <p:cNvCxnSpPr/>
          <p:nvPr/>
        </p:nvCxnSpPr>
        <p:spPr>
          <a:xfrm flipH="1">
            <a:off x="6750712" y="1073281"/>
            <a:ext cx="3865" cy="553180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Прямоугольник 151"/>
          <p:cNvSpPr/>
          <p:nvPr/>
        </p:nvSpPr>
        <p:spPr>
          <a:xfrm>
            <a:off x="6919940" y="3892010"/>
            <a:ext cx="2703686" cy="7571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4925" cmpd="sng">
            <a:solidFill>
              <a:srgbClr val="0070C0">
                <a:alpha val="65000"/>
              </a:srgb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Основные форматы деятельности:</a:t>
            </a:r>
            <a:endParaRPr lang="ru-RU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6907203" y="4764614"/>
            <a:ext cx="2719877" cy="2962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Т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ренинги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6" name="Прямоугольник 155"/>
          <p:cNvSpPr/>
          <p:nvPr/>
        </p:nvSpPr>
        <p:spPr>
          <a:xfrm>
            <a:off x="6916947" y="2424532"/>
            <a:ext cx="2706679" cy="4523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Популяризация психологических знаний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6911643" y="2992369"/>
            <a:ext cx="2728124" cy="7959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Содействие формированию психологических компетенций 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8" name="Прямоугольник 157"/>
          <p:cNvSpPr/>
          <p:nvPr/>
        </p:nvSpPr>
        <p:spPr>
          <a:xfrm>
            <a:off x="6924783" y="5176318"/>
            <a:ext cx="2698844" cy="2759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О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ткрытые 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диалоги</a:t>
            </a:r>
          </a:p>
        </p:txBody>
      </p:sp>
      <p:sp>
        <p:nvSpPr>
          <p:cNvPr id="159" name="Прямоугольник 158"/>
          <p:cNvSpPr/>
          <p:nvPr/>
        </p:nvSpPr>
        <p:spPr>
          <a:xfrm>
            <a:off x="6907204" y="5583375"/>
            <a:ext cx="2725512" cy="3346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Проф.  ориентация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6907203" y="6033480"/>
            <a:ext cx="2716423" cy="278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4">
                    <a:lumMod val="75000"/>
                  </a:schemeClr>
                </a:solidFill>
              </a:rPr>
              <a:t>Л</a:t>
            </a:r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екции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62" name="Прямоугольник 161"/>
          <p:cNvSpPr/>
          <p:nvPr/>
        </p:nvSpPr>
        <p:spPr>
          <a:xfrm>
            <a:off x="6897275" y="6448098"/>
            <a:ext cx="2726351" cy="3263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</a:rPr>
              <a:t>Волонтёрская деятельность</a:t>
            </a:r>
            <a:endParaRPr lang="ru-RU" sz="16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163" name="Прямая соединительная линия 162"/>
          <p:cNvCxnSpPr/>
          <p:nvPr/>
        </p:nvCxnSpPr>
        <p:spPr>
          <a:xfrm>
            <a:off x="2437357" y="1056264"/>
            <a:ext cx="85" cy="552444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Прямоугольник 163"/>
          <p:cNvSpPr/>
          <p:nvPr/>
        </p:nvSpPr>
        <p:spPr>
          <a:xfrm>
            <a:off x="2566403" y="1056264"/>
            <a:ext cx="3993979" cy="7571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4925">
            <a:solidFill>
              <a:schemeClr val="accent4">
                <a:alpha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dirty="0" smtClean="0"/>
              <a:t>Наш состав: 27 </a:t>
            </a:r>
            <a:r>
              <a:rPr lang="ru-RU" dirty="0"/>
              <a:t>человек 2-4- курсы </a:t>
            </a:r>
            <a:r>
              <a:rPr lang="ru-RU" dirty="0" err="1"/>
              <a:t>бакалавриата</a:t>
            </a:r>
            <a:endParaRPr lang="ru-RU" dirty="0"/>
          </a:p>
        </p:txBody>
      </p:sp>
      <p:sp>
        <p:nvSpPr>
          <p:cNvPr id="165" name="Пятиугольник 164"/>
          <p:cNvSpPr/>
          <p:nvPr/>
        </p:nvSpPr>
        <p:spPr>
          <a:xfrm rot="5400000">
            <a:off x="2698046" y="2570991"/>
            <a:ext cx="589896" cy="899592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2728019" y="2725839"/>
            <a:ext cx="669079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1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67" name="Прямоугольник 166"/>
          <p:cNvSpPr/>
          <p:nvPr/>
        </p:nvSpPr>
        <p:spPr>
          <a:xfrm>
            <a:off x="2556418" y="1866101"/>
            <a:ext cx="2863307" cy="381631"/>
          </a:xfrm>
          <a:prstGeom prst="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FFFFFF"/>
                </a:solidFill>
                <a:latin typeface="Bahnschrift Condensed" panose="020B0502040204020203" pitchFamily="34" charset="0"/>
              </a:rPr>
              <a:t>Конец 2021/22 учебного года </a:t>
            </a:r>
            <a:r>
              <a:rPr lang="ru-RU" sz="1200" dirty="0" smtClean="0">
                <a:solidFill>
                  <a:srgbClr val="FFFFFF"/>
                </a:solidFill>
                <a:latin typeface="Bahnschrift Condensed" panose="020B0502040204020203" pitchFamily="34" charset="0"/>
              </a:rPr>
              <a:t>(чел.)</a:t>
            </a:r>
            <a:endParaRPr lang="ru-RU" sz="12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2556419" y="2330348"/>
            <a:ext cx="1857061" cy="33369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FFFF66"/>
                </a:solidFill>
                <a:latin typeface="Bahnschrift Condensed" panose="020B0502040204020203" pitchFamily="34" charset="0"/>
              </a:rPr>
              <a:t>На декабрь 2022 г. </a:t>
            </a:r>
            <a:r>
              <a:rPr lang="ru-RU" sz="1100" b="1" dirty="0" smtClean="0">
                <a:solidFill>
                  <a:srgbClr val="FFFF66"/>
                </a:solidFill>
                <a:latin typeface="Bahnschrift Condensed" panose="020B0502040204020203" pitchFamily="34" charset="0"/>
              </a:rPr>
              <a:t>(чел.)</a:t>
            </a:r>
            <a:endParaRPr lang="ru-RU" sz="1100" b="1" dirty="0">
              <a:solidFill>
                <a:srgbClr val="FFFF66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69" name="Пятиугольник 168"/>
          <p:cNvSpPr/>
          <p:nvPr/>
        </p:nvSpPr>
        <p:spPr>
          <a:xfrm rot="5400000">
            <a:off x="3552866" y="2707899"/>
            <a:ext cx="593749" cy="644348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Прямоугольник 169"/>
          <p:cNvSpPr/>
          <p:nvPr/>
        </p:nvSpPr>
        <p:spPr>
          <a:xfrm>
            <a:off x="3521810" y="2750934"/>
            <a:ext cx="75997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2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1" name="Пятиугольник 170"/>
          <p:cNvSpPr/>
          <p:nvPr/>
        </p:nvSpPr>
        <p:spPr>
          <a:xfrm rot="5400000">
            <a:off x="4297798" y="2717181"/>
            <a:ext cx="586389" cy="618423"/>
          </a:xfrm>
          <a:prstGeom prst="homePlate">
            <a:avLst>
              <a:gd name="adj" fmla="val 48344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Прямоугольник 171"/>
          <p:cNvSpPr/>
          <p:nvPr/>
        </p:nvSpPr>
        <p:spPr>
          <a:xfrm>
            <a:off x="4309120" y="2758241"/>
            <a:ext cx="74137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3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3" name="Пятиугольник 172"/>
          <p:cNvSpPr/>
          <p:nvPr/>
        </p:nvSpPr>
        <p:spPr>
          <a:xfrm rot="5400000">
            <a:off x="5013922" y="2717671"/>
            <a:ext cx="582536" cy="613598"/>
          </a:xfrm>
          <a:prstGeom prst="homePlate">
            <a:avLst>
              <a:gd name="adj" fmla="val 51656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sp>
        <p:nvSpPr>
          <p:cNvPr id="174" name="Прямоугольник 173"/>
          <p:cNvSpPr/>
          <p:nvPr/>
        </p:nvSpPr>
        <p:spPr>
          <a:xfrm>
            <a:off x="5021348" y="2755819"/>
            <a:ext cx="743527" cy="319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4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 курс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5" name="Пятиугольник 174"/>
          <p:cNvSpPr/>
          <p:nvPr/>
        </p:nvSpPr>
        <p:spPr>
          <a:xfrm rot="5400000">
            <a:off x="5839641" y="2609544"/>
            <a:ext cx="593748" cy="841060"/>
          </a:xfrm>
          <a:prstGeom prst="homePlat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5889070" y="2748255"/>
            <a:ext cx="743527" cy="346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15000"/>
              </a:lnSpc>
              <a:buClr>
                <a:srgbClr val="000000"/>
              </a:buClr>
            </a:pPr>
            <a:r>
              <a:rPr lang="ru-RU" sz="1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sym typeface="Arial"/>
              </a:rPr>
              <a:t>Допы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sym typeface="Arial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2505786" y="3378860"/>
            <a:ext cx="937004" cy="44435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Волонтёры</a:t>
            </a:r>
          </a:p>
        </p:txBody>
      </p:sp>
      <p:sp>
        <p:nvSpPr>
          <p:cNvPr id="178" name="Прямоугольник 177"/>
          <p:cNvSpPr/>
          <p:nvPr/>
        </p:nvSpPr>
        <p:spPr>
          <a:xfrm>
            <a:off x="3521810" y="3379697"/>
            <a:ext cx="619349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6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4243187" y="3378860"/>
            <a:ext cx="683482" cy="42840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12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5011771" y="3390353"/>
            <a:ext cx="628223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Bahnschrift Condensed" panose="020B0502040204020203" pitchFamily="34" charset="0"/>
              </a:rPr>
              <a:t>9</a:t>
            </a:r>
          </a:p>
        </p:txBody>
      </p:sp>
      <p:sp>
        <p:nvSpPr>
          <p:cNvPr id="181" name="Прямоугольник 180"/>
          <p:cNvSpPr/>
          <p:nvPr/>
        </p:nvSpPr>
        <p:spPr>
          <a:xfrm>
            <a:off x="5725096" y="3387253"/>
            <a:ext cx="964357" cy="427568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Волонтёры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7" name="Прямоугольник 186"/>
          <p:cNvSpPr/>
          <p:nvPr/>
        </p:nvSpPr>
        <p:spPr>
          <a:xfrm>
            <a:off x="5428065" y="1865709"/>
            <a:ext cx="1121909" cy="374164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Bahnschrift Condensed" panose="020B0502040204020203" pitchFamily="34" charset="0"/>
              </a:rPr>
              <a:t>18 человек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8" name="Прямоугольник 187"/>
          <p:cNvSpPr/>
          <p:nvPr/>
        </p:nvSpPr>
        <p:spPr>
          <a:xfrm>
            <a:off x="4451537" y="2331193"/>
            <a:ext cx="424932" cy="3392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27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9" name="Прямоугольник 188"/>
          <p:cNvSpPr/>
          <p:nvPr/>
        </p:nvSpPr>
        <p:spPr>
          <a:xfrm>
            <a:off x="2539394" y="3901029"/>
            <a:ext cx="4017651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4925">
            <a:solidFill>
              <a:schemeClr val="accent4">
                <a:alpha val="6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По подразделениям МАГУ:</a:t>
            </a:r>
          </a:p>
        </p:txBody>
      </p:sp>
      <p:sp>
        <p:nvSpPr>
          <p:cNvPr id="190" name="Прямоугольник 189"/>
          <p:cNvSpPr/>
          <p:nvPr/>
        </p:nvSpPr>
        <p:spPr>
          <a:xfrm>
            <a:off x="2603748" y="4874788"/>
            <a:ext cx="3050403" cy="3616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1750" dirty="0" smtClean="0">
                <a:solidFill>
                  <a:srgbClr val="0070C0"/>
                </a:solidFill>
              </a:rPr>
              <a:t>ППИ</a:t>
            </a:r>
          </a:p>
        </p:txBody>
      </p:sp>
      <p:sp>
        <p:nvSpPr>
          <p:cNvPr id="191" name="Прямоугольник 190"/>
          <p:cNvSpPr/>
          <p:nvPr/>
        </p:nvSpPr>
        <p:spPr>
          <a:xfrm>
            <a:off x="5789356" y="4803265"/>
            <a:ext cx="773394" cy="98791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27</a:t>
            </a:r>
            <a:endParaRPr lang="ru-RU" sz="28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6" name="Прямоугольник 195"/>
          <p:cNvSpPr/>
          <p:nvPr/>
        </p:nvSpPr>
        <p:spPr>
          <a:xfrm>
            <a:off x="4917316" y="2333572"/>
            <a:ext cx="1124819" cy="333691"/>
          </a:xfrm>
          <a:prstGeom prst="rect">
            <a:avLst/>
          </a:prstGeom>
          <a:solidFill>
            <a:srgbClr val="FFCC99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НОВЫХ </a:t>
            </a:r>
            <a:r>
              <a:rPr lang="ru-RU" sz="1050" b="1" dirty="0" smtClean="0">
                <a:solidFill>
                  <a:srgbClr val="0070C0"/>
                </a:solidFill>
                <a:latin typeface="Bahnschrift Condensed" panose="020B0502040204020203" pitchFamily="34" charset="0"/>
              </a:rPr>
              <a:t>(чел.)</a:t>
            </a:r>
            <a:endParaRPr lang="ru-RU" sz="1050" b="1" dirty="0">
              <a:solidFill>
                <a:srgbClr val="0070C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7" name="Прямоугольник 196"/>
          <p:cNvSpPr/>
          <p:nvPr/>
        </p:nvSpPr>
        <p:spPr>
          <a:xfrm>
            <a:off x="6087298" y="2330400"/>
            <a:ext cx="468209" cy="33927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17</a:t>
            </a:r>
            <a:endParaRPr lang="ru-RU" sz="1600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198" name="Прямая соединительная линия 197"/>
          <p:cNvCxnSpPr/>
          <p:nvPr/>
        </p:nvCxnSpPr>
        <p:spPr>
          <a:xfrm flipH="1">
            <a:off x="9802920" y="1091608"/>
            <a:ext cx="3865" cy="5531801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Прямоугольник 198"/>
          <p:cNvSpPr/>
          <p:nvPr/>
        </p:nvSpPr>
        <p:spPr>
          <a:xfrm>
            <a:off x="9878806" y="1073281"/>
            <a:ext cx="215781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4925" cap="sq" cmpd="sng">
            <a:solidFill>
              <a:schemeClr val="accent6">
                <a:lumMod val="75000"/>
                <a:alpha val="65000"/>
              </a:schemeClr>
            </a:solidFill>
            <a:round/>
          </a:ln>
        </p:spPr>
        <p:txBody>
          <a:bodyPr wrap="square">
            <a:spAutoFit/>
          </a:bodyPr>
          <a:lstStyle/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Наши </a:t>
            </a:r>
          </a:p>
          <a:p>
            <a:pPr>
              <a:defRPr lang="ru-RU" sz="2160" b="0" i="0" u="none" strike="noStrike" kern="1200" baseline="0" dirty="0">
                <a:solidFill>
                  <a:srgbClr val="002060"/>
                </a:solidFill>
                <a:latin typeface="Bahnschrift Condensed" pitchFamily="34" charset="0"/>
                <a:ea typeface="+mn-ea"/>
                <a:cs typeface="+mn-cs"/>
              </a:defRPr>
            </a:pPr>
            <a:r>
              <a:rPr lang="ru-RU" sz="2000" dirty="0" smtClean="0"/>
              <a:t>партнеры: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9957982" y="2016010"/>
            <a:ext cx="1608311" cy="30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algn="ctr">
              <a:lnSpc>
                <a:spcPct val="115000"/>
              </a:lnSpc>
              <a:spcBef>
                <a:spcPts val="900"/>
              </a:spcBef>
              <a:buClr>
                <a:srgbClr val="595959"/>
              </a:buClr>
              <a:buSzPts val="1500"/>
            </a:pPr>
            <a:r>
              <a:rPr lang="ru-RU" sz="1200" b="1" dirty="0" smtClean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(при наличии) </a:t>
            </a:r>
            <a:endParaRPr lang="ru-RU" sz="1200" b="1" dirty="0">
              <a:solidFill>
                <a:srgbClr val="595959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03" name="Прямоугольник 202"/>
          <p:cNvSpPr/>
          <p:nvPr/>
        </p:nvSpPr>
        <p:spPr>
          <a:xfrm>
            <a:off x="9874217" y="1830411"/>
            <a:ext cx="2155858" cy="902787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Координационный центр МАГУ</a:t>
            </a:r>
            <a:endParaRPr lang="ru-RU" sz="1100" b="1" dirty="0">
              <a:solidFill>
                <a:schemeClr val="accent4">
                  <a:lumMod val="75000"/>
                </a:schemeClr>
              </a:solidFill>
              <a:cs typeface="FrankRuehl" panose="020E0503060101010101" pitchFamily="34" charset="-79"/>
            </a:endParaRPr>
          </a:p>
        </p:txBody>
      </p:sp>
      <p:sp>
        <p:nvSpPr>
          <p:cNvPr id="208" name="Прямоугольник 207"/>
          <p:cNvSpPr/>
          <p:nvPr/>
        </p:nvSpPr>
        <p:spPr>
          <a:xfrm>
            <a:off x="9874216" y="2725839"/>
            <a:ext cx="2162408" cy="1331326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  <a:ea typeface="Calibri" panose="020F0502020204030204" pitchFamily="34" charset="0"/>
              </a:rPr>
              <a:t>Региональный центр </a:t>
            </a: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ea typeface="Calibri" panose="020F0502020204030204" pitchFamily="34" charset="0"/>
              </a:rPr>
              <a:t>патриотического воспитания и допризывной подготовки молодёжи </a:t>
            </a:r>
            <a:endParaRPr lang="ru-RU" sz="1100" b="1" dirty="0">
              <a:solidFill>
                <a:schemeClr val="accent4">
                  <a:lumMod val="75000"/>
                </a:schemeClr>
              </a:solidFill>
              <a:cs typeface="FrankRuehl" panose="020E0503060101010101" pitchFamily="34" charset="-79"/>
            </a:endParaRPr>
          </a:p>
        </p:txBody>
      </p:sp>
      <p:sp>
        <p:nvSpPr>
          <p:cNvPr id="209" name="Прямоугольник 208"/>
          <p:cNvSpPr/>
          <p:nvPr/>
        </p:nvSpPr>
        <p:spPr>
          <a:xfrm>
            <a:off x="9870942" y="4071786"/>
            <a:ext cx="2162407" cy="2702640"/>
          </a:xfrm>
          <a:prstGeom prst="rect">
            <a:avLst/>
          </a:prstGeom>
          <a:solidFill>
            <a:srgbClr val="FFF2CC"/>
          </a:solidFill>
          <a:ln w="31750">
            <a:solidFill>
              <a:schemeClr val="accent4"/>
            </a:solidFill>
            <a:prstDash val="sysDot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Государственное областное бюджетное учреждение</a:t>
            </a:r>
          </a:p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«Мурманский областной центр коренных малочисленных народов Севера </a:t>
            </a:r>
          </a:p>
          <a:p>
            <a:pPr algn="ctr"/>
            <a:r>
              <a:rPr lang="ru-RU" sz="1400" b="1" dirty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 межнационального сотрудничества» </a:t>
            </a:r>
            <a:endParaRPr lang="ru-RU" sz="1100" b="1" dirty="0">
              <a:solidFill>
                <a:schemeClr val="accent4">
                  <a:lumMod val="75000"/>
                </a:schemeClr>
              </a:solidFill>
              <a:cs typeface="FrankRuehl" panose="020E0503060101010101" pitchFamily="34" charset="-79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110" y="36879"/>
            <a:ext cx="1497897" cy="89873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83" y="1064789"/>
            <a:ext cx="2185698" cy="281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7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5892" y="2430041"/>
            <a:ext cx="4712430" cy="120726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Тренинг адаптации для первокурсников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8"/>
            <a:ext cx="4548560" cy="123165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Реализован тренинг </a:t>
            </a:r>
            <a:r>
              <a:rPr lang="ru-RU" sz="2000" dirty="0" err="1" smtClean="0">
                <a:solidFill>
                  <a:srgbClr val="002060"/>
                </a:solidFill>
                <a:latin typeface="Bahnschrift Condensed" pitchFamily="34" charset="0"/>
              </a:rPr>
              <a:t>командообразования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 для первого курса ППИ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3185" y="3788754"/>
            <a:ext cx="4693475" cy="993168"/>
          </a:xfrm>
          <a:prstGeom prst="homePlate">
            <a:avLst>
              <a:gd name="adj" fmla="val 586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Тренинг профилактики </a:t>
            </a:r>
            <a:r>
              <a:rPr lang="ru-RU" sz="2000" dirty="0" err="1" smtClean="0">
                <a:solidFill>
                  <a:srgbClr val="002060"/>
                </a:solidFill>
                <a:latin typeface="Bahnschrift Condensed" pitchFamily="34" charset="0"/>
              </a:rPr>
              <a:t>прокрастинации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0868" y="3818408"/>
            <a:ext cx="4571132" cy="892671"/>
          </a:xfrm>
          <a:prstGeom prst="homePlate">
            <a:avLst>
              <a:gd name="adj" fmla="val 70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Реализован тренинг для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первокурсников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ППИ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32834" y="4285381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ятиугольник 52"/>
          <p:cNvSpPr/>
          <p:nvPr/>
        </p:nvSpPr>
        <p:spPr>
          <a:xfrm>
            <a:off x="1696" y="5039645"/>
            <a:ext cx="4740796" cy="887618"/>
          </a:xfrm>
          <a:prstGeom prst="homePlate">
            <a:avLst>
              <a:gd name="adj" fmla="val 660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Тренинг профилактики конфликтных ситуаций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68" name="Пятиугольник 67"/>
          <p:cNvSpPr/>
          <p:nvPr/>
        </p:nvSpPr>
        <p:spPr>
          <a:xfrm flipH="1">
            <a:off x="7586391" y="5004988"/>
            <a:ext cx="4605608" cy="941325"/>
          </a:xfrm>
          <a:prstGeom prst="homePlate">
            <a:avLst>
              <a:gd name="adj" fmla="val 702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Формирование навыков взаимодействия с трудными людьми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flipV="1">
            <a:off x="4737573" y="5485343"/>
            <a:ext cx="2834778" cy="320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749602" y="304420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22324" y="118778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Коммуникативные тренинги для обучающихся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572350" y="1285328"/>
            <a:ext cx="4619648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Bahnschrift Condensed" pitchFamily="34" charset="0"/>
              </a:rPr>
              <a:t>Реализован тренинг для </a:t>
            </a:r>
            <a:r>
              <a:rPr lang="ru-RU" sz="1600" dirty="0" smtClean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обучающихся </a:t>
            </a:r>
            <a:r>
              <a:rPr lang="ru-RU" sz="1600" dirty="0">
                <a:solidFill>
                  <a:schemeClr val="tx1"/>
                </a:solidFill>
                <a:latin typeface="Bahnschrift SemiBold Condensed" panose="020B0502040204020203" pitchFamily="34" charset="0"/>
              </a:rPr>
              <a:t>3 курса направление «Сервис», института креативных индустрий и предпринимательств.</a:t>
            </a:r>
            <a:endParaRPr lang="ru-RU" sz="1600" b="1" dirty="0">
              <a:solidFill>
                <a:schemeClr val="tx1"/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405" y="186631"/>
            <a:ext cx="7773860" cy="4320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СТУДЕНЧЕСКОЕ ОБЪЕДИНЕНИЕ – ИНИЦИАТОР И ГЛАВНЫЙ ОРГАНИЗАТОР МЕРОПРИЯТИЙ (СОБЫТИЙ):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СЕНТЯБРЬ-ДЕКАБРЬ 2022 г.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9153" y="1271552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ФГБОУ ВО МАГУ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53044" y="1657042"/>
            <a:ext cx="1203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28 .09.2022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12653" y="3101945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12.11.2022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4803" y="2586928"/>
            <a:ext cx="139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ФГБОУ ВО МАГУ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39663" y="3869004"/>
            <a:ext cx="1466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ФГБОУ ВО МАГУ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12652" y="4291213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22.12.2022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89792" y="5491174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13.10.2022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71119" y="5062655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ФГБОУ ВО МАГУ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9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5892" y="2430041"/>
            <a:ext cx="4712430" cy="120726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 Всероссийский фестиваль </a:t>
            </a:r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Наука 0+.</a:t>
            </a: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8"/>
            <a:ext cx="4548559" cy="123165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Проведено 2 тренинга саморегуляции для школьников и студентов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0" y="3788754"/>
            <a:ext cx="4687868" cy="993168"/>
          </a:xfrm>
          <a:prstGeom prst="homePlate">
            <a:avLst>
              <a:gd name="adj" fmla="val 586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Проведение тренингов в рамках декады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SOS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0868" y="3818408"/>
            <a:ext cx="4571132" cy="892671"/>
          </a:xfrm>
          <a:prstGeom prst="homePlate">
            <a:avLst>
              <a:gd name="adj" fmla="val 70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Проведено 6 тренингов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32834" y="4285381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ятиугольник 52"/>
          <p:cNvSpPr/>
          <p:nvPr/>
        </p:nvSpPr>
        <p:spPr>
          <a:xfrm>
            <a:off x="0" y="5041534"/>
            <a:ext cx="4718322" cy="887618"/>
          </a:xfrm>
          <a:prstGeom prst="homePlate">
            <a:avLst>
              <a:gd name="adj" fmla="val 660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Организация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открытых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диалог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Bahnschrift Condensed" pitchFamily="34" charset="0"/>
              </a:rPr>
              <a:t>ов</a:t>
            </a:r>
            <a:r>
              <a:rPr lang="ru-RU" sz="2000" dirty="0" smtClean="0">
                <a:solidFill>
                  <a:srgbClr val="FF0000"/>
                </a:solidFill>
                <a:latin typeface="Bahnschrift Condensed" pitchFamily="34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в 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рамках работы Координационного центра МАГУ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68" name="Пятиугольник 67"/>
          <p:cNvSpPr/>
          <p:nvPr/>
        </p:nvSpPr>
        <p:spPr>
          <a:xfrm flipH="1">
            <a:off x="7586391" y="5004988"/>
            <a:ext cx="4605608" cy="941325"/>
          </a:xfrm>
          <a:prstGeom prst="homePlate">
            <a:avLst>
              <a:gd name="adj" fmla="val 702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Подготовлено и реализовано 10 мероприятий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flipV="1">
            <a:off x="4737573" y="5485343"/>
            <a:ext cx="2834778" cy="320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749602" y="304420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5892" y="1210128"/>
            <a:ext cx="468197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Bahnschrift Condensed" pitchFamily="34" charset="0"/>
              </a:rPr>
              <a:t>Неделя психологии </a:t>
            </a:r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в школе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Подготовлено и реализовано 8 тренингов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МЕРОПРИЯТИЯ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(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СОБЫТИЯ), ПРОВЕДЕННЫЕ СТУДЕНЧЕСКИМ ОБЪЕДИНЕНИЕМ ПО ЗАПРОСУ СТОРОННИХ ОРГАНИЗАЦИЙ ИЛИ УНИВЕРСИТЕТА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СЕНТЯБРЬ-ДЕКАБРЬ 2022 г.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95901" y="2596624"/>
            <a:ext cx="2043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ФГБОУ ВО МАГУ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06573" y="4331364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1-10 декабря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07563" y="123535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СОШ №56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21074" y="1754515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>
                <a:solidFill>
                  <a:srgbClr val="A97955"/>
                </a:solidFill>
                <a:latin typeface="Bahnschrift Condensed" panose="020B0502040204020203" pitchFamily="34" charset="0"/>
              </a:rPr>
              <a:t>26.09.2022- 01.10.2022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07208" y="3828853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СОШ № 56, 42, 34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63480" y="3073679"/>
            <a:ext cx="982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25.10.2022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57247" y="5096988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ФГБОУ ВО МАГУ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22488" y="5576981"/>
            <a:ext cx="2100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Сентябрь- декабрь 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Пятиугольник 89"/>
          <p:cNvSpPr/>
          <p:nvPr/>
        </p:nvSpPr>
        <p:spPr>
          <a:xfrm>
            <a:off x="3686" y="2452625"/>
            <a:ext cx="4712430" cy="1207268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Семинар- конференция «Особенности психологии семьи народов, проживающих на крайнем севере»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7" name="Пятиугольник 86"/>
          <p:cNvSpPr/>
          <p:nvPr/>
        </p:nvSpPr>
        <p:spPr>
          <a:xfrm flipH="1">
            <a:off x="7643440" y="2405658"/>
            <a:ext cx="4548560" cy="1231651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Помощь в организации и проведении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0" name="Пятиугольник 49"/>
          <p:cNvSpPr/>
          <p:nvPr/>
        </p:nvSpPr>
        <p:spPr>
          <a:xfrm>
            <a:off x="-2492" y="3788753"/>
            <a:ext cx="4690360" cy="1656077"/>
          </a:xfrm>
          <a:prstGeom prst="homePlate">
            <a:avLst>
              <a:gd name="adj" fmla="val 5863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rgbClr val="002060"/>
                </a:solidFill>
                <a:latin typeface="Bahnschrift Condensed" pitchFamily="34" charset="0"/>
              </a:rPr>
              <a:t>Городская научно-практическая конференция для педагогических работников общеобразовательных организаций города Мурманска по вопросам профилактики безнадзорности и правонарушений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flipH="1">
            <a:off x="7629922" y="4183748"/>
            <a:ext cx="4571132" cy="892671"/>
          </a:xfrm>
          <a:prstGeom prst="homePlate">
            <a:avLst>
              <a:gd name="adj" fmla="val 7027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Подготовка анкеты в Гугл-форме, опрос педагогов </a:t>
            </a:r>
            <a:r>
              <a:rPr lang="ru-RU" sz="2000" dirty="0" err="1" smtClean="0">
                <a:solidFill>
                  <a:srgbClr val="002060"/>
                </a:solidFill>
                <a:latin typeface="Bahnschrift Condensed" pitchFamily="34" charset="0"/>
              </a:rPr>
              <a:t>г.Мурманска</a:t>
            </a:r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 (56 педагогов) 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4732834" y="4616791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ятиугольник 52"/>
          <p:cNvSpPr/>
          <p:nvPr/>
        </p:nvSpPr>
        <p:spPr>
          <a:xfrm>
            <a:off x="3687" y="5561804"/>
            <a:ext cx="4684181" cy="905695"/>
          </a:xfrm>
          <a:prstGeom prst="homePlate">
            <a:avLst>
              <a:gd name="adj" fmla="val 6609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Bahnschrift Condensed" pitchFamily="34" charset="0"/>
              </a:rPr>
              <a:t>Стратегическая сессия по развитию студенческих объединений Мурманской области</a:t>
            </a:r>
            <a:endParaRPr lang="ru-RU" sz="2000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68" name="Пятиугольник 67"/>
          <p:cNvSpPr/>
          <p:nvPr/>
        </p:nvSpPr>
        <p:spPr>
          <a:xfrm flipH="1">
            <a:off x="7586392" y="5538577"/>
            <a:ext cx="4605608" cy="941325"/>
          </a:xfrm>
          <a:prstGeom prst="homePlate">
            <a:avLst>
              <a:gd name="adj" fmla="val 702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Bahnschrift Condensed" pitchFamily="34" charset="0"/>
              </a:rPr>
              <a:t>Освоение технологий </a:t>
            </a:r>
            <a:r>
              <a:rPr lang="en-US" dirty="0" smtClean="0">
                <a:solidFill>
                  <a:srgbClr val="002060"/>
                </a:solidFill>
                <a:latin typeface="Bahnschrift Condensed" pitchFamily="34" charset="0"/>
              </a:rPr>
              <a:t>Community Canvas</a:t>
            </a:r>
            <a:r>
              <a:rPr lang="ru-RU" dirty="0" smtClean="0">
                <a:solidFill>
                  <a:srgbClr val="002060"/>
                </a:solidFill>
                <a:latin typeface="Bahnschrift Condensed" pitchFamily="34" charset="0"/>
              </a:rPr>
              <a:t>, Знакомство с инструментами информационной открытости</a:t>
            </a:r>
            <a:endParaRPr lang="ru-RU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 flipV="1">
            <a:off x="4712355" y="6009240"/>
            <a:ext cx="2834778" cy="320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4749602" y="3044205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ятиугольник 75"/>
          <p:cNvSpPr/>
          <p:nvPr/>
        </p:nvSpPr>
        <p:spPr>
          <a:xfrm>
            <a:off x="0" y="1202407"/>
            <a:ext cx="4740796" cy="936104"/>
          </a:xfrm>
          <a:prstGeom prst="homePlate">
            <a:avLst>
              <a:gd name="adj" fmla="val 6322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Название мероприятия (события)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sp>
        <p:nvSpPr>
          <p:cNvPr id="83" name="Пятиугольник 82"/>
          <p:cNvSpPr/>
          <p:nvPr/>
        </p:nvSpPr>
        <p:spPr>
          <a:xfrm flipH="1">
            <a:off x="7665586" y="1322933"/>
            <a:ext cx="4527741" cy="752731"/>
          </a:xfrm>
          <a:prstGeom prst="homePlate">
            <a:avLst>
              <a:gd name="adj" fmla="val 8036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  <a:latin typeface="Bahnschrift Condensed" pitchFamily="34" charset="0"/>
              </a:rPr>
              <a:t>Результат</a:t>
            </a:r>
            <a:endParaRPr lang="ru-RU" sz="2200" b="1" dirty="0">
              <a:solidFill>
                <a:srgbClr val="002060"/>
              </a:solidFill>
              <a:latin typeface="Bahnschrift Condensed" pitchFamily="34" charset="0"/>
            </a:endParaRPr>
          </a:p>
        </p:txBody>
      </p:sp>
      <p:cxnSp>
        <p:nvCxnSpPr>
          <p:cNvPr id="84" name="Прямая со стрелкой 83"/>
          <p:cNvCxnSpPr/>
          <p:nvPr/>
        </p:nvCxnSpPr>
        <p:spPr>
          <a:xfrm>
            <a:off x="4763120" y="1670459"/>
            <a:ext cx="2880320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4405" y="186631"/>
            <a:ext cx="7773860" cy="43204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СТУДЕНЧЕСКОЕ ОБЪЕДИНЕНИЕ ПРИНЯЛО УЧАСТИЕ В МЕРОПРИЯТИЯХ ДРУГИХ ОРГАНИЗАЦИЙ: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8565644" y="186631"/>
            <a:ext cx="3550562" cy="4320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СЕНТЯБРЬ-ДЕКАБРЬ 2022 г.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9634" y="2363184"/>
            <a:ext cx="28392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lvl="0">
              <a:defRPr lang="ru-RU"/>
            </a:defPPr>
            <a:lvl1pPr algn="r">
              <a:defRPr b="1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defRPr>
            </a:lvl1pPr>
          </a:lstStyle>
          <a:p>
            <a:pPr algn="ctr"/>
            <a:r>
              <a:rPr lang="ru-RU" dirty="0" smtClean="0">
                <a:solidFill>
                  <a:srgbClr val="A97955"/>
                </a:solidFill>
              </a:rPr>
              <a:t>Татарско</a:t>
            </a:r>
            <a:r>
              <a:rPr lang="ru-RU" dirty="0" smtClean="0">
                <a:solidFill>
                  <a:srgbClr val="A97955"/>
                </a:solidFill>
              </a:rPr>
              <a:t>е Культурное Общество «</a:t>
            </a:r>
            <a:r>
              <a:rPr lang="ru-RU" dirty="0" err="1" smtClean="0">
                <a:solidFill>
                  <a:srgbClr val="A97955"/>
                </a:solidFill>
              </a:rPr>
              <a:t>Якташ</a:t>
            </a:r>
            <a:r>
              <a:rPr lang="ru-RU" dirty="0" smtClean="0">
                <a:solidFill>
                  <a:srgbClr val="A97955"/>
                </a:solidFill>
              </a:rPr>
              <a:t>» (Земляк)</a:t>
            </a:r>
            <a:endParaRPr lang="ru-RU" dirty="0">
              <a:solidFill>
                <a:srgbClr val="A97955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52446" y="3011512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8.11.2022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60317" y="1267048"/>
            <a:ext cx="1285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ОРГАНИЗАТОР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61765" y="1763469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ДАТА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7434" y="4706309"/>
            <a:ext cx="1084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19.12.2022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96843" y="4158521"/>
            <a:ext cx="258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 lvl="0">
              <a:defRPr lang="ru-RU"/>
            </a:defPPr>
            <a:lvl1pPr algn="r">
              <a:defRPr b="1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defRPr>
            </a:lvl1pPr>
          </a:lstStyle>
          <a:p>
            <a:pPr algn="ctr"/>
            <a:r>
              <a:rPr lang="ru-RU" dirty="0" smtClean="0">
                <a:solidFill>
                  <a:srgbClr val="A97955"/>
                </a:solidFill>
              </a:rPr>
              <a:t>Комитет по образованию АГМ</a:t>
            </a:r>
            <a:endParaRPr lang="ru-RU" dirty="0">
              <a:solidFill>
                <a:srgbClr val="A97955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21705" y="5329186"/>
            <a:ext cx="3216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A97955"/>
                </a:solidFill>
                <a:latin typeface="Bahnschrift SemiBold Condensed" panose="020B0502040204020203" pitchFamily="34" charset="0"/>
              </a:rPr>
              <a:t>Комитет молодежной политики Мурманской области</a:t>
            </a:r>
            <a:endParaRPr lang="ru-RU" dirty="0">
              <a:solidFill>
                <a:srgbClr val="A97955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27011" y="6039402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A97955"/>
                </a:solidFill>
                <a:latin typeface="Bahnschrift Condensed" panose="020B0502040204020203" pitchFamily="34" charset="0"/>
              </a:rPr>
              <a:t>9-10.11.2022</a:t>
            </a:r>
            <a:endParaRPr lang="ru-RU" b="1" dirty="0">
              <a:solidFill>
                <a:srgbClr val="A97955"/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0119" y="1738260"/>
            <a:ext cx="4583832" cy="529494"/>
          </a:xfrm>
          <a:prstGeom prst="rect">
            <a:avLst/>
          </a:prstGeom>
          <a:solidFill>
            <a:srgbClr val="4E9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Bahnschrift Condensed" panose="020B0502040204020203" pitchFamily="34" charset="0"/>
              </a:rPr>
              <a:t>НАИМЕНОВАНИЕ МЕРОПРИЯТИЯ (СОБЫТИЯ)</a:t>
            </a:r>
            <a:endParaRPr lang="ru-RU" sz="1500" b="1" dirty="0">
              <a:latin typeface="Bahnschrift Condensed" panose="020B0502040204020203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12408" y="1737906"/>
            <a:ext cx="1969368" cy="529491"/>
          </a:xfrm>
          <a:prstGeom prst="rect">
            <a:avLst/>
          </a:prstGeom>
          <a:solidFill>
            <a:srgbClr val="A97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Bahnschrift Condensed" panose="020B0502040204020203" pitchFamily="34" charset="0"/>
              </a:rPr>
              <a:t>ДАТЫ</a:t>
            </a:r>
            <a:endParaRPr lang="ru-RU" sz="1400" b="1" dirty="0">
              <a:latin typeface="Bahnschrift Condensed" panose="020B0502040204020203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20471" y="1737906"/>
            <a:ext cx="2752129" cy="519965"/>
          </a:xfrm>
          <a:prstGeom prst="rect">
            <a:avLst/>
          </a:prstGeom>
          <a:solidFill>
            <a:srgbClr val="775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Bahnschrift Condensed" panose="020B0502040204020203" pitchFamily="34" charset="0"/>
              </a:rPr>
              <a:t>ЦЕЛЕВАЯ ГРУППА</a:t>
            </a:r>
            <a:endParaRPr lang="ru-RU" sz="1400" b="1" dirty="0">
              <a:latin typeface="Bahnschrift Condensed" panose="020B0502040204020203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411" y="2277886"/>
            <a:ext cx="4426421" cy="14923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Открытые диалоги с привлечением специалистов Дома дружбы 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7411" y="3810123"/>
            <a:ext cx="4426421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Проведение мероприятий с приглашением священнослужителей 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7412" y="4397496"/>
            <a:ext cx="4416302" cy="5851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Проведение мероприятий с психологами МЧС и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Росгвардии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17765" y="2291011"/>
            <a:ext cx="1964011" cy="14875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Март 2023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07648" y="4397496"/>
            <a:ext cx="1979966" cy="5851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Февраль 2023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23373" y="3809146"/>
            <a:ext cx="1958403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Апрель 2023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7321" y="5019720"/>
            <a:ext cx="4416392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Тренинг саморегуляции при подготовки к экзаменам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610352" y="2277886"/>
            <a:ext cx="2762248" cy="15007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Студенты МАГУ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620471" y="3799621"/>
            <a:ext cx="2752129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Студенты МАГУ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620472" y="4370724"/>
            <a:ext cx="2752128" cy="61187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Студенты - психологи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23" name="Равнобедренный треугольник 22"/>
          <p:cNvSpPr/>
          <p:nvPr/>
        </p:nvSpPr>
        <p:spPr>
          <a:xfrm rot="5400000">
            <a:off x="-164044" y="2970517"/>
            <a:ext cx="416428" cy="15861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Равнобедренный треугольник 24"/>
          <p:cNvSpPr/>
          <p:nvPr/>
        </p:nvSpPr>
        <p:spPr>
          <a:xfrm rot="5400000" flipH="1">
            <a:off x="-163188" y="4662003"/>
            <a:ext cx="481946" cy="159251"/>
          </a:xfrm>
          <a:prstGeom prst="triangle">
            <a:avLst/>
          </a:prstGeom>
          <a:solidFill>
            <a:srgbClr val="A979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Равнобедренный треугольник 25"/>
          <p:cNvSpPr/>
          <p:nvPr/>
        </p:nvSpPr>
        <p:spPr>
          <a:xfrm rot="5400000">
            <a:off x="-124664" y="4028869"/>
            <a:ext cx="416428" cy="153516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 rot="5400000">
            <a:off x="-130747" y="5223883"/>
            <a:ext cx="416428" cy="158615"/>
          </a:xfrm>
          <a:prstGeom prst="triangl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411295" y="1737906"/>
            <a:ext cx="2743200" cy="519965"/>
          </a:xfrm>
          <a:prstGeom prst="rect">
            <a:avLst/>
          </a:prstGeom>
          <a:solidFill>
            <a:srgbClr val="149A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Bahnschrift Condensed" panose="020B0502040204020203" pitchFamily="34" charset="0"/>
              </a:rPr>
              <a:t>ПЛАНИРУЕМЫЙ РЕЗУЛЬТАТ</a:t>
            </a:r>
            <a:endParaRPr lang="ru-RU" sz="1400" b="1" dirty="0">
              <a:latin typeface="Bahnschrift Condensed" panose="020B0502040204020203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406533" y="2288426"/>
            <a:ext cx="2753569" cy="14971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Профилактика ксенофобии </a:t>
            </a:r>
            <a:r>
              <a:rPr lang="ru-RU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и национальной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нетерпимости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406533" y="3809146"/>
            <a:ext cx="2753569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Профилактика межконфессиональных конфликтов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406533" y="4380249"/>
            <a:ext cx="2747961" cy="60235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Профориентация и возможности трудоустройства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892" y="191306"/>
            <a:ext cx="7773860" cy="7218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itchFamily="34" charset="0"/>
              </a:rPr>
              <a:t>ПЛАН СТУДЕНЧЕСКОГО ОБЪЕДИНЕНИЯ НА ЯНВАРЬ-ИЮНЬ 2023 ГОДА (ОСНОВНЫЕ СОБЫТИЯ)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617765" y="5019720"/>
            <a:ext cx="1964011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Май 2023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620471" y="5038356"/>
            <a:ext cx="2752129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Студенты МАГУ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406533" y="5038356"/>
            <a:ext cx="2747961" cy="54748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Формирование навыков саморегуляции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C954299CC7C74787C5DB4E170E6319" ma:contentTypeVersion="1" ma:contentTypeDescription="Создание документа." ma:contentTypeScope="" ma:versionID="255ca6688800207f590935740eb8b7b8">
  <xsd:schema xmlns:xsd="http://www.w3.org/2001/XMLSchema" xmlns:xs="http://www.w3.org/2001/XMLSchema" xmlns:p="http://schemas.microsoft.com/office/2006/metadata/properties" xmlns:ns2="6dde1ffd-fe43-487b-ac24-1c4381492127" targetNamespace="http://schemas.microsoft.com/office/2006/metadata/properties" ma:root="true" ma:fieldsID="d06facd95716ef3898a83695a0a86e8a" ns2:_="">
    <xsd:import namespace="6dde1ffd-fe43-487b-ac24-1c438149212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e1ffd-fe43-487b-ac24-1c438149212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de1ffd-fe43-487b-ac24-1c4381492127">WQCEFQ3537W2-1796971845-12556</_dlc_DocId>
    <_dlc_DocIdUrl xmlns="6dde1ffd-fe43-487b-ac24-1c4381492127">
      <Url>https://intra.masu.edu.ru/tech/_layouts/15/DocIdRedir.aspx?ID=WQCEFQ3537W2-1796971845-12556</Url>
      <Description>WQCEFQ3537W2-1796971845-12556</Description>
    </_dlc_DocIdUrl>
  </documentManagement>
</p:properties>
</file>

<file path=customXml/itemProps1.xml><?xml version="1.0" encoding="utf-8"?>
<ds:datastoreItem xmlns:ds="http://schemas.openxmlformats.org/officeDocument/2006/customXml" ds:itemID="{B8D644DD-4B9D-4904-9B4A-811E20C724A3}"/>
</file>

<file path=customXml/itemProps2.xml><?xml version="1.0" encoding="utf-8"?>
<ds:datastoreItem xmlns:ds="http://schemas.openxmlformats.org/officeDocument/2006/customXml" ds:itemID="{EED77C53-46A2-47B2-93F7-7C7DAE971D8B}"/>
</file>

<file path=customXml/itemProps3.xml><?xml version="1.0" encoding="utf-8"?>
<ds:datastoreItem xmlns:ds="http://schemas.openxmlformats.org/officeDocument/2006/customXml" ds:itemID="{EC1EAD78-2F1C-4D1F-9C39-BF429BDC4A51}"/>
</file>

<file path=customXml/itemProps4.xml><?xml version="1.0" encoding="utf-8"?>
<ds:datastoreItem xmlns:ds="http://schemas.openxmlformats.org/officeDocument/2006/customXml" ds:itemID="{2ED926DE-BFB7-4D30-8BE9-59C5DC70FC8B}"/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503</Words>
  <Application>Microsoft Office PowerPoint</Application>
  <PresentationFormat>Широкоэкранный</PresentationFormat>
  <Paragraphs>125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Bahnschrift Condensed</vt:lpstr>
      <vt:lpstr>Bahnschrift SemiBold Condensed</vt:lpstr>
      <vt:lpstr>Calibri</vt:lpstr>
      <vt:lpstr>FrankRuehl</vt:lpstr>
      <vt:lpstr>Muller Narrow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РЕГИОНАЛЬНЫЙ ИМПАКТ-ПРОЕКТ «АРКТИКА – ТЕРРИТОРИЯ ЖИЗНИ»</dc:title>
  <dc:creator>Писарев Алексей Александрович</dc:creator>
  <cp:lastModifiedBy>hP</cp:lastModifiedBy>
  <cp:revision>65</cp:revision>
  <dcterms:modified xsi:type="dcterms:W3CDTF">2022-12-26T13:40:18Z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0x01010053C954299CC7C74787C5DB4E170E6319</vt:lpwstr>
  </property>
  <property fmtid="{D5CDD505-2E9C-101B-9397-08002B2CF9AE}" pid="3" name="_dlc_DocIdItemGuid">
    <vt:lpwstr>84944333-a397-4ee6-b201-74a8a1f50c89</vt:lpwstr>
  </property>
</Properties>
</file>